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8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C593F-7D18-41F6-9CC0-F08CEA0AD4B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99211-446C-4BE2-A12D-956B4F4AF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76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18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Unavoidable entanglement: input latent space follows training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44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Unavoidable entanglement: input latent space follows training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0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Unavoidable entanglement: input latent space follows training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Min. content loss; the columns of Fc and Fs as samples from N(µc, </a:t>
            </a:r>
            <a:r>
              <a:rPr lang="en-US" altLang="zh-CN" dirty="0" err="1"/>
              <a:t>Σc</a:t>
            </a:r>
            <a:r>
              <a:rPr lang="en-US" altLang="zh-CN" dirty="0"/>
              <a:t>) and N(µs, </a:t>
            </a:r>
            <a:r>
              <a:rPr lang="en-US" altLang="zh-CN" dirty="0" err="1"/>
              <a:t>Σs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1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706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Plot </a:t>
            </a:r>
            <a:r>
              <a:rPr lang="en-US" altLang="zh-CN" dirty="0" err="1"/>
              <a:t>keypoints</a:t>
            </a:r>
            <a:r>
              <a:rPr lang="en-US" altLang="zh-CN" dirty="0"/>
              <a:t>, draw lines between connected points; norm: heights, ankle position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7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L_p</a:t>
            </a:r>
            <a:r>
              <a:rPr lang="en-US" altLang="zh-CN" dirty="0"/>
              <a:t>: perceptual loss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L_p</a:t>
            </a:r>
            <a:r>
              <a:rPr lang="en-US" altLang="zh-CN" dirty="0"/>
              <a:t>: perceptual loss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Lambda mu: coordinate, </a:t>
            </a:r>
            <a:r>
              <a:rPr lang="en-US" altLang="zh-CN" dirty="0" err="1"/>
              <a:t>phi_i</a:t>
            </a:r>
            <a:r>
              <a:rPr lang="en-US" altLang="zh-CN" dirty="0"/>
              <a:t>: random offset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24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Inverse wave number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6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MSSSIM</a:t>
            </a:r>
            <a:r>
              <a:rPr lang="en-US" altLang="zh-CN" dirty="0"/>
              <a:t> unable to capture </a:t>
            </a:r>
            <a:r>
              <a:rPr lang="en-US" altLang="zh-CN" dirty="0" err="1"/>
              <a:t>artfifacts</a:t>
            </a:r>
            <a:r>
              <a:rPr lang="en-US" altLang="zh-CN" dirty="0"/>
              <a:t>, </a:t>
            </a:r>
            <a:r>
              <a:rPr lang="en-US" altLang="zh-CN" dirty="0" err="1"/>
              <a:t>SWd</a:t>
            </a:r>
            <a:r>
              <a:rPr lang="en-US" altLang="zh-CN" dirty="0"/>
              <a:t> </a:t>
            </a:r>
            <a:r>
              <a:rPr lang="en-US" altLang="zh-CN" dirty="0" err="1"/>
              <a:t>appox</a:t>
            </a:r>
            <a:r>
              <a:rPr lang="en-US" altLang="zh-CN" dirty="0"/>
              <a:t>. to </a:t>
            </a:r>
            <a:r>
              <a:rPr lang="en-US" altLang="zh-CN" dirty="0" err="1"/>
              <a:t>EMD</a:t>
            </a:r>
            <a:r>
              <a:rPr lang="en-US" altLang="zh-CN" dirty="0"/>
              <a:t> btw. descriptors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13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Two stage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61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Two stage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091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0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0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Weaker version of \beta \| w^{T}w – I \|^{2}_{F}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0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Weaker version of \beta \| w^{T}w – I \|^{2}_{F}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6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Weaker version of \beta \| w^{T}w – I \|^{2}_{F}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0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Some instabilities only occur at large scale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27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Unavoidable entanglement: input latent space follows training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99211-446C-4BE2-A12D-956B4F4AFA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36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3BCB7-063D-4F4F-BF67-38DB9C65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436A03-EB87-45A7-84CE-621CB308D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F03F1-8DA0-4F7E-A523-198CC973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213745-BA95-4C2E-9CFF-186D46EC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27BCC-6F6F-4915-BC87-01226E83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78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4F0F7-6E09-4BC6-BD0D-41FEEE63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4F887C-49DD-464F-86D0-7A522D8FE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0DE44-73EF-4052-83E9-E8CD0818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33FB98-8EC4-44BD-8C2D-ABFB9161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EA200-5502-4581-B1EC-E36E9AA7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3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57DF1B-4E06-4619-8266-4FF7D5538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092E8-080C-460F-A987-AE7F9CE28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16E25-451E-4183-9CB9-E983D5F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A03D1-D087-4202-A3FA-140014E8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F3244-00EA-47E3-99AC-EE3784B3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0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9A58E-3F9B-43F0-8887-D05A0A6C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56628-61E3-4597-B660-3911C11A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FFE580-280C-4F2D-9540-4F068337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EBCBEA-955A-425F-A24E-4F977119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20328-55E0-4D92-AC8C-065C5D6B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8C8B4-C9CB-445B-907C-B082A724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65463-AE0B-45BC-806D-858DA8767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CA74E-25C5-4C78-84DE-AC0BCDEA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E8E8A-23E3-415A-A4C6-0B0E4A12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77E5EB-66C8-49EB-88B5-31B0A5BB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5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75BF5-C191-40CB-90D3-C8D13D01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1ADD9-200B-4C11-A84B-8F86BFD21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75780E-338A-4DD4-87C5-703AA0249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E81B55-6290-42C9-82F8-784F9AB8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96669B-EDD4-46E5-8301-1E558AB3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E1A4CD-7CF9-4D2B-BC89-685820FD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48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A0807-D54F-4096-A419-165706C0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EF2FF-8549-460A-A068-A53243EE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BDFC0D-8765-4B59-AA8E-89D42AC24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5825F1-44BB-42F7-8806-D1D27A157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5C6738-F690-4CE2-ADEE-F94788087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914C2-A4C3-43E3-A740-DB833585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C2DFA2-B0D6-45A3-8563-77D7DC14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9B818C-9B6A-49ED-93E2-24955163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7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F49D-AB2E-4514-BFD3-B2C3295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B241F5-13F6-41F2-ABF0-34EE4A21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1C7B-A38E-4F39-B3DD-FD11FCC9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11A02F-0B6F-409D-9E75-29481FB6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8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B4FD9-45E6-426D-A086-7EA85A59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F316A5-0C7D-4F1B-8780-DA639A5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3480D-6100-4814-B659-FBD011AA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0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B4EE6-3609-4C91-801E-A82F5AB5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D7841-BC47-42B0-AE5C-EC9CC344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A8B0D5-E7D6-4E7A-8C71-3DAFA4ED6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88A019-A984-4041-A539-C8921C5F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7748F5-4265-410E-B49E-09FF1BB3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7308CD-A854-4121-AFD3-01E0098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7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2198E-46C4-455E-9AE8-135547AB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956341-1791-4CBA-9FBF-AFFCA0336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14EEF-1E15-4748-8B26-AC0BA5E31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CA872E-1313-4DF7-89B9-6AF68D56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490178-939A-4398-A775-5C3F780A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8B050D-CE9B-46DB-B146-76839812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1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E7E67A-C1BC-4B26-81FA-ABC8406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D4806A-5FCD-47E9-8FDE-97EF934FE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D0E9C-29EF-46C1-88CB-5105E98A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ED2A5-0434-4E46-81FF-FF1C0EE10D7A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FE4417-85ED-4374-A7E4-5E6B7F92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2A20B3-D7EF-45E2-881F-8C92BD158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485F9-6E48-49CF-B111-41FFB2217E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ED7D5-EA24-452D-992F-370D91BCF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Generative models: applications</a:t>
            </a:r>
            <a:br>
              <a:rPr lang="en-US" altLang="zh-CN" sz="4800" dirty="0"/>
            </a:br>
            <a:r>
              <a:rPr lang="en-US" altLang="zh-CN" sz="4800" dirty="0"/>
              <a:t>computer vision</a:t>
            </a:r>
            <a:endParaRPr lang="zh-CN" altLang="en-US" sz="6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5015F4-7FA1-4435-BB0C-87D7D6154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4462"/>
            <a:ext cx="9144000" cy="1655762"/>
          </a:xfrm>
        </p:spPr>
        <p:txBody>
          <a:bodyPr/>
          <a:lstStyle/>
          <a:p>
            <a:r>
              <a:rPr lang="zh-CN" altLang="en-US" dirty="0"/>
              <a:t>黄道吉 元培学院</a:t>
            </a:r>
          </a:p>
        </p:txBody>
      </p:sp>
    </p:spTree>
    <p:extLst>
      <p:ext uri="{BB962C8B-B14F-4D97-AF65-F5344CB8AC3E}">
        <p14:creationId xmlns:p14="http://schemas.microsoft.com/office/powerpoint/2010/main" val="3242037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Increase batch size: each batch cover more modes</a:t>
            </a:r>
          </a:p>
          <a:p>
            <a:r>
              <a:rPr lang="en-US" altLang="zh-CN" dirty="0"/>
              <a:t>Increase # of channels: capacity</a:t>
            </a:r>
          </a:p>
          <a:p>
            <a:r>
              <a:rPr lang="en-US" altLang="zh-CN" dirty="0"/>
              <a:t>Shared: class label linearly projected to each layers’ gains and biases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F6CD53-5E45-4EFE-B301-7AEB979D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5" y="3962149"/>
            <a:ext cx="10333615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Ortho: regularize weights</a:t>
            </a:r>
          </a:p>
          <a:p>
            <a:pPr lvl="1"/>
            <a:r>
              <a:rPr lang="en-US" altLang="zh-CN" dirty="0"/>
              <a:t>Conditioning G to be smooth</a:t>
            </a:r>
          </a:p>
          <a:p>
            <a:pPr lvl="1"/>
            <a:r>
              <a:rPr lang="en-US" altLang="zh-CN" dirty="0" err="1"/>
              <a:t>s.t.</a:t>
            </a:r>
            <a:r>
              <a:rPr lang="en-US" altLang="zh-CN" dirty="0"/>
              <a:t> a full space of z ~N(0, 1) can map to good results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F6CD53-5E45-4EFE-B301-7AEB979D7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5" y="4001294"/>
            <a:ext cx="10333615" cy="28958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7D12B8-489F-48E0-858F-54ABC3CA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77" y="1913886"/>
            <a:ext cx="3383893" cy="3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Truncation trick</a:t>
            </a:r>
          </a:p>
          <a:p>
            <a:pPr lvl="1"/>
            <a:r>
              <a:rPr lang="en-US" altLang="zh-CN" dirty="0"/>
              <a:t>Training with </a:t>
            </a:r>
            <a:r>
              <a:rPr lang="en-US" altLang="zh-CN" dirty="0" err="1"/>
              <a:t>z~N</a:t>
            </a:r>
            <a:r>
              <a:rPr lang="en-US" altLang="zh-CN" dirty="0"/>
              <a:t>(0, 1), sampling z from a truncated normal</a:t>
            </a:r>
          </a:p>
          <a:p>
            <a:pPr lvl="1"/>
            <a:r>
              <a:rPr lang="en-US" altLang="zh-CN" dirty="0"/>
              <a:t>Tradeoff variety and fidelity</a:t>
            </a:r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67AB35-0D5A-45EE-B4D4-68AFB9F17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16" y="3890887"/>
            <a:ext cx="9398967" cy="29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6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Truncation trick</a:t>
            </a:r>
          </a:p>
          <a:p>
            <a:pPr lvl="1"/>
            <a:r>
              <a:rPr lang="en-US" altLang="zh-CN" dirty="0"/>
              <a:t>Training with </a:t>
            </a:r>
            <a:r>
              <a:rPr lang="en-US" altLang="zh-CN" dirty="0" err="1"/>
              <a:t>z~N</a:t>
            </a:r>
            <a:r>
              <a:rPr lang="en-US" altLang="zh-CN" dirty="0"/>
              <a:t>(0, 1), sampling z from a truncated normal</a:t>
            </a:r>
          </a:p>
          <a:p>
            <a:pPr lvl="1"/>
            <a:r>
              <a:rPr lang="en-US" altLang="zh-CN" dirty="0"/>
              <a:t>Tradeoff variety and fidelity</a:t>
            </a:r>
          </a:p>
          <a:p>
            <a:pPr lvl="2"/>
            <a:r>
              <a:rPr lang="en-US" altLang="zh-CN" dirty="0"/>
              <a:t>IS does not penalize lack of variety</a:t>
            </a:r>
          </a:p>
          <a:p>
            <a:pPr lvl="2"/>
            <a:r>
              <a:rPr lang="en-US" altLang="zh-CN" dirty="0"/>
              <a:t>FID penalizes lack of variety, rewards fidelity</a:t>
            </a:r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98DC53-421B-4CFC-9B17-82EF6029E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2" y="2605864"/>
            <a:ext cx="4331368" cy="4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4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Analysis</a:t>
            </a:r>
          </a:p>
          <a:p>
            <a:pPr lvl="1"/>
            <a:r>
              <a:rPr lang="en-US" altLang="zh-CN" dirty="0"/>
              <a:t>Generator: first singular value explode at collapse -&gt; clamp \</a:t>
            </a:r>
            <a:r>
              <a:rPr lang="en-US" altLang="zh-CN" dirty="0" err="1"/>
              <a:t>sigma_0</a:t>
            </a:r>
            <a:endParaRPr lang="en-US" altLang="zh-CN" dirty="0"/>
          </a:p>
          <a:p>
            <a:pPr lvl="2"/>
            <a:r>
              <a:rPr lang="en-US" altLang="zh-CN" dirty="0"/>
              <a:t>Improve stability but insufficient</a:t>
            </a:r>
          </a:p>
          <a:p>
            <a:pPr lvl="1"/>
            <a:r>
              <a:rPr lang="en-US" altLang="zh-CN" dirty="0"/>
              <a:t>Discriminator: </a:t>
            </a:r>
            <a:r>
              <a:rPr lang="en-US" altLang="zh-CN" dirty="0" err="1"/>
              <a:t>sigma_0</a:t>
            </a:r>
            <a:r>
              <a:rPr lang="en-US" altLang="zh-CN" dirty="0"/>
              <a:t> only jumps at collapse</a:t>
            </a:r>
          </a:p>
          <a:p>
            <a:pPr lvl="2"/>
            <a:r>
              <a:rPr lang="en-US" altLang="zh-CN" dirty="0"/>
              <a:t>Noise from adv. training, employing GP hurts performance</a:t>
            </a:r>
          </a:p>
          <a:p>
            <a:pPr lvl="2"/>
            <a:r>
              <a:rPr lang="en-US" altLang="zh-CN" dirty="0"/>
              <a:t>Overfits to training set: 98% acc. On training set, 50-55% on validation set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7A0F1C-48DD-41D0-B8D2-568799585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8" y="2673716"/>
            <a:ext cx="3981946" cy="3934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71C3DE-C170-49FD-A125-BE239A2E9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68" y="4209933"/>
            <a:ext cx="7153663" cy="26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5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based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Goal: disentangle high-level attributes</a:t>
            </a:r>
          </a:p>
          <a:p>
            <a:pPr lvl="1"/>
            <a:r>
              <a:rPr lang="en-US" altLang="zh-CN" dirty="0"/>
              <a:t>pose/identity, structure/appearance</a:t>
            </a:r>
          </a:p>
          <a:p>
            <a:r>
              <a:rPr lang="en-US" altLang="zh-CN" dirty="0" err="1"/>
              <a:t>StyleGAN</a:t>
            </a:r>
            <a:r>
              <a:rPr lang="en-US" altLang="zh-CN" dirty="0"/>
              <a:t> – unsupervised separation</a:t>
            </a:r>
          </a:p>
          <a:p>
            <a:pPr lvl="1"/>
            <a:r>
              <a:rPr lang="en-US" altLang="zh-CN" dirty="0"/>
              <a:t>Omit the input layer</a:t>
            </a:r>
          </a:p>
          <a:p>
            <a:pPr lvl="1"/>
            <a:r>
              <a:rPr lang="en-US" altLang="zh-CN" dirty="0"/>
              <a:t>Feed latent code through </a:t>
            </a:r>
            <a:r>
              <a:rPr lang="en-US" altLang="zh-CN" dirty="0" err="1"/>
              <a:t>AdaIN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Stochastic detail by explicit noise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D0F3B8-CAA3-4BEA-8DB0-2AF6B411E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59" y="2249905"/>
            <a:ext cx="5213941" cy="460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76F4E-548B-46BC-BD46-A9EE2FAF7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47" y="4084084"/>
            <a:ext cx="3756986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5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based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7210" cy="4351338"/>
          </a:xfrm>
        </p:spPr>
        <p:txBody>
          <a:bodyPr/>
          <a:lstStyle/>
          <a:p>
            <a:r>
              <a:rPr lang="en-US" altLang="zh-CN" dirty="0" err="1"/>
              <a:t>StyleGAN</a:t>
            </a:r>
            <a:r>
              <a:rPr lang="en-US" altLang="zh-CN" dirty="0"/>
              <a:t> – unsupervised separation</a:t>
            </a:r>
          </a:p>
          <a:p>
            <a:pPr lvl="1"/>
            <a:r>
              <a:rPr lang="en-US" altLang="zh-CN" dirty="0"/>
              <a:t>Style mixing: switch from one latent code to another</a:t>
            </a:r>
          </a:p>
          <a:p>
            <a:pPr lvl="1"/>
            <a:r>
              <a:rPr lang="en-US" altLang="zh-CN" dirty="0"/>
              <a:t>Stochastic variation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956312-17DC-4893-B1DD-8DEB8C759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0" y="1330759"/>
            <a:ext cx="4796589" cy="55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based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7210" cy="4351338"/>
          </a:xfrm>
        </p:spPr>
        <p:txBody>
          <a:bodyPr/>
          <a:lstStyle/>
          <a:p>
            <a:r>
              <a:rPr lang="en-US" altLang="zh-CN" dirty="0" err="1"/>
              <a:t>StyleGAN</a:t>
            </a:r>
            <a:r>
              <a:rPr lang="en-US" altLang="zh-CN" dirty="0"/>
              <a:t> – unsupervised separation</a:t>
            </a:r>
          </a:p>
          <a:p>
            <a:pPr lvl="1"/>
            <a:r>
              <a:rPr lang="en-US" altLang="zh-CN" dirty="0"/>
              <a:t>Style mixing: switch from one latent code to another</a:t>
            </a:r>
          </a:p>
          <a:p>
            <a:pPr lvl="1"/>
            <a:r>
              <a:rPr lang="en-US" altLang="zh-CN" dirty="0"/>
              <a:t>Stochastic variation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DA975A-DF78-4A02-95D4-BD0E1D01E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64" y="3429000"/>
            <a:ext cx="4867402" cy="3445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999BAF-884A-4EE0-9B4B-6EDA032A1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30" y="1192135"/>
            <a:ext cx="4838070" cy="56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9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based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 err="1"/>
              <a:t>AdaIN</a:t>
            </a:r>
            <a:r>
              <a:rPr lang="en-US" altLang="zh-CN" dirty="0"/>
              <a:t> revisited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Transfer high level statistics conditioned on ref. image</a:t>
            </a:r>
          </a:p>
          <a:p>
            <a:pPr lvl="1"/>
            <a:r>
              <a:rPr lang="en-US" altLang="zh-CN" dirty="0"/>
              <a:t>Transfer arbitrary styles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974219-8F38-4C14-98A8-D50844098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97" y="3885942"/>
            <a:ext cx="6492803" cy="2972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D88326-3B54-4CD4-B43B-30627472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5" y="1620567"/>
            <a:ext cx="4966827" cy="920039"/>
          </a:xfrm>
          <a:prstGeom prst="rect">
            <a:avLst/>
          </a:prstGeom>
        </p:spPr>
      </p:pic>
      <p:sp>
        <p:nvSpPr>
          <p:cNvPr id="6" name="AutoShape 2" descr="Figure 8. Style interpolation. By feeding the decoder with a convex combination of feature maps transferred to different styles via AdaIN (Equ. 15), we can interpolate between arbitrary new styles.">
            <a:extLst>
              <a:ext uri="{FF2B5EF4-FFF2-40B4-BE49-F238E27FC236}">
                <a16:creationId xmlns:a16="http://schemas.microsoft.com/office/drawing/2014/main" id="{9BB05CF3-EA28-4493-8E10-10DE7B0AA5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CC1AB6-039A-406D-95A4-065EDBF55F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"/>
          <a:stretch/>
        </p:blipFill>
        <p:spPr>
          <a:xfrm>
            <a:off x="518475" y="3460595"/>
            <a:ext cx="4732256" cy="33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 based image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Closed-form solution</a:t>
            </a:r>
          </a:p>
          <a:p>
            <a:pPr lvl="1"/>
            <a:r>
              <a:rPr lang="en-US" altLang="zh-CN" dirty="0"/>
              <a:t>A general formulation from optimal transport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For </a:t>
            </a:r>
            <a:r>
              <a:rPr lang="en-US" altLang="zh-CN" dirty="0" err="1"/>
              <a:t>AdaIN</a:t>
            </a:r>
            <a:r>
              <a:rPr lang="en-US" altLang="zh-CN" dirty="0"/>
              <a:t>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Closed-form solution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DB8A1E-F74A-4761-B095-B34A1B0A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18" y="3071399"/>
            <a:ext cx="5046482" cy="3786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3AB1B-010A-4EB8-94FC-6F0E387E1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7" y="2698972"/>
            <a:ext cx="3528366" cy="15165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EE5CEF-020B-45D7-9C29-C71C38769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54" y="4350420"/>
            <a:ext cx="1652588" cy="2874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9207ED-0D58-4275-AE2F-392217232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36" y="5513254"/>
            <a:ext cx="4063581" cy="4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230D9-C846-441A-B4EB-EC3AB5A7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0F4A3-BDBD-410D-94BD-DACF573D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GAN for high res. generation</a:t>
            </a:r>
          </a:p>
          <a:p>
            <a:r>
              <a:rPr lang="en-US" altLang="zh-CN" dirty="0"/>
              <a:t>Large scale training</a:t>
            </a:r>
          </a:p>
          <a:p>
            <a:r>
              <a:rPr lang="en-US" altLang="zh-CN" dirty="0"/>
              <a:t>Style-based generation / style transfer</a:t>
            </a:r>
          </a:p>
          <a:p>
            <a:r>
              <a:rPr lang="en-US" altLang="zh-CN" dirty="0"/>
              <a:t>Video-to-video translation</a:t>
            </a:r>
          </a:p>
          <a:p>
            <a:r>
              <a:rPr lang="en-US" altLang="zh-CN" dirty="0"/>
              <a:t>Texture synthesis</a:t>
            </a:r>
          </a:p>
          <a:p>
            <a:r>
              <a:rPr lang="en-US" altLang="zh-CN" dirty="0"/>
              <a:t>Applications in object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46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Video2video</a:t>
            </a:r>
            <a:r>
              <a:rPr lang="en-US" altLang="zh-CN" dirty="0"/>
              <a:t> translation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Everybody dance now</a:t>
            </a:r>
          </a:p>
          <a:p>
            <a:pPr lvl="1"/>
            <a:r>
              <a:rPr lang="en-US" altLang="zh-CN" dirty="0"/>
              <a:t>Video as an image sequence</a:t>
            </a:r>
          </a:p>
          <a:p>
            <a:pPr lvl="1"/>
            <a:r>
              <a:rPr lang="en-US" altLang="zh-CN" dirty="0"/>
              <a:t>Motion transfer using pose as intermediate representation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50697-7395-4EF1-A2E5-6D798330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35" y="3297595"/>
            <a:ext cx="10136682" cy="35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Video2video</a:t>
            </a:r>
            <a:r>
              <a:rPr lang="en-US" altLang="zh-CN" dirty="0"/>
              <a:t> translation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Everybody dance now</a:t>
            </a:r>
          </a:p>
          <a:p>
            <a:pPr lvl="1"/>
            <a:r>
              <a:rPr lang="en-US" altLang="zh-CN" dirty="0"/>
              <a:t>Pretrained SOTA pose detector</a:t>
            </a:r>
          </a:p>
          <a:p>
            <a:pPr lvl="1"/>
            <a:r>
              <a:rPr lang="en-US" altLang="zh-CN" dirty="0"/>
              <a:t>Temporal smoothing: </a:t>
            </a:r>
          </a:p>
          <a:p>
            <a:pPr lvl="2"/>
            <a:r>
              <a:rPr lang="en-US" altLang="zh-CN" dirty="0"/>
              <a:t>second frame conditioned on first one</a:t>
            </a:r>
          </a:p>
          <a:p>
            <a:pPr lvl="2"/>
            <a:r>
              <a:rPr lang="en-US" altLang="zh-CN" dirty="0"/>
              <a:t>first frame conditioned on zero image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7004E1-391D-4BE1-A2AC-676F1FAEC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34" y="3707306"/>
            <a:ext cx="7044965" cy="32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0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Video2video</a:t>
            </a:r>
            <a:r>
              <a:rPr lang="en-US" altLang="zh-CN" dirty="0"/>
              <a:t> translation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Everybody dance now</a:t>
            </a:r>
          </a:p>
          <a:p>
            <a:pPr lvl="1"/>
            <a:r>
              <a:rPr lang="en-US" altLang="zh-CN" dirty="0"/>
              <a:t>Pretrained SOTA pose detector</a:t>
            </a:r>
          </a:p>
          <a:p>
            <a:pPr lvl="1"/>
            <a:r>
              <a:rPr lang="en-US" altLang="zh-CN" dirty="0"/>
              <a:t>Temporal smoothing: second frame conditioned on first one</a:t>
            </a:r>
          </a:p>
          <a:p>
            <a:pPr lvl="1"/>
            <a:r>
              <a:rPr lang="en-US" altLang="zh-CN" dirty="0"/>
              <a:t>Face GAN: enhance local realism</a:t>
            </a:r>
          </a:p>
          <a:p>
            <a:pPr lvl="2"/>
            <a:r>
              <a:rPr lang="en-US" altLang="zh-CN" dirty="0"/>
              <a:t>Trained with main G and D fixed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AF6273-DFF4-45A2-A56B-C6DFD822D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80" y="3802115"/>
            <a:ext cx="5540220" cy="3055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D9873F-01EB-4D3F-92C1-0D78E9773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7" y="3802115"/>
            <a:ext cx="5364945" cy="998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159FBE-9E8C-4288-95B6-5224CE203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22" y="5046694"/>
            <a:ext cx="551735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66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Goal: generate images with similar properties from a given image</a:t>
            </a:r>
          </a:p>
          <a:p>
            <a:pPr lvl="1"/>
            <a:r>
              <a:rPr lang="en-US" altLang="zh-CN" dirty="0"/>
              <a:t>Random noise characteristics</a:t>
            </a:r>
          </a:p>
          <a:p>
            <a:pPr lvl="1"/>
            <a:r>
              <a:rPr lang="en-US" altLang="zh-CN" dirty="0"/>
              <a:t>Favor fully conv. Layers: scale to diff. images</a:t>
            </a:r>
          </a:p>
          <a:p>
            <a:pPr lvl="1"/>
            <a:r>
              <a:rPr lang="en-US" altLang="zh-CN" dirty="0"/>
              <a:t>Vanilla </a:t>
            </a:r>
            <a:r>
              <a:rPr lang="en-US" altLang="zh-CN" dirty="0" err="1"/>
              <a:t>DCGAN</a:t>
            </a:r>
            <a:r>
              <a:rPr lang="en-US" altLang="zh-CN" dirty="0"/>
              <a:t> fails to align far away </a:t>
            </a:r>
          </a:p>
          <a:p>
            <a:pPr marL="457200" lvl="1" indent="0">
              <a:buNone/>
            </a:pPr>
            <a:r>
              <a:rPr lang="en-US" altLang="zh-CN" dirty="0"/>
              <a:t>   regions</a:t>
            </a:r>
          </a:p>
          <a:p>
            <a:r>
              <a:rPr lang="en-US" altLang="zh-CN" dirty="0"/>
              <a:t>Extend latent code Z</a:t>
            </a:r>
          </a:p>
          <a:p>
            <a:pPr lvl="1"/>
            <a:r>
              <a:rPr lang="en-US" altLang="zh-CN" dirty="0"/>
              <a:t>Local independent part</a:t>
            </a:r>
          </a:p>
          <a:p>
            <a:pPr lvl="1"/>
            <a:r>
              <a:rPr lang="en-US" altLang="zh-CN" dirty="0"/>
              <a:t>Global part</a:t>
            </a:r>
          </a:p>
          <a:p>
            <a:pPr lvl="1"/>
            <a:r>
              <a:rPr lang="en-US" altLang="zh-CN" dirty="0"/>
              <a:t>Periodic part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621FE7-7F65-43C9-B0BF-3D6CA7A59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16" y="3022606"/>
            <a:ext cx="512108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95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Extend latent code Z</a:t>
            </a:r>
          </a:p>
          <a:p>
            <a:pPr lvl="1"/>
            <a:r>
              <a:rPr lang="en-US" altLang="zh-CN" dirty="0"/>
              <a:t>Local independent part </a:t>
            </a:r>
          </a:p>
          <a:p>
            <a:pPr lvl="2"/>
            <a:r>
              <a:rPr lang="en-US" altLang="zh-CN" dirty="0"/>
              <a:t>allows spatial variance and diversity</a:t>
            </a:r>
          </a:p>
          <a:p>
            <a:pPr lvl="1"/>
            <a:r>
              <a:rPr lang="en-US" altLang="zh-CN" dirty="0"/>
              <a:t>Global part</a:t>
            </a:r>
          </a:p>
          <a:p>
            <a:pPr lvl="1"/>
            <a:r>
              <a:rPr lang="en-US" altLang="zh-CN" dirty="0"/>
              <a:t>Periodic part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 err="1"/>
              <a:t>d_p</a:t>
            </a:r>
            <a:r>
              <a:rPr lang="en-US" altLang="zh-CN" dirty="0"/>
              <a:t> spatial periodic functions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F457E2-1B2A-45CD-A30F-5A77B4C99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18" y="3215324"/>
            <a:ext cx="4640982" cy="36426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C215A2-20DA-4BC0-B2A2-85A0A697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91" y="3771462"/>
            <a:ext cx="3939881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09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 synthesis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Extend latent code Z</a:t>
            </a:r>
          </a:p>
          <a:p>
            <a:pPr lvl="1"/>
            <a:r>
              <a:rPr lang="en-US" altLang="zh-CN" dirty="0"/>
              <a:t>Local independent part </a:t>
            </a:r>
          </a:p>
          <a:p>
            <a:pPr lvl="1"/>
            <a:r>
              <a:rPr lang="en-US" altLang="zh-CN" dirty="0"/>
              <a:t>Global part</a:t>
            </a:r>
          </a:p>
          <a:p>
            <a:pPr lvl="1"/>
            <a:r>
              <a:rPr lang="en-US" altLang="zh-CN" dirty="0"/>
              <a:t>Periodic part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49444-4507-427E-B758-1AC1FA7D0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8298"/>
            <a:ext cx="6126195" cy="33719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B6CA7D-9EDA-447C-A0A1-96F25D8AA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1861"/>
            <a:ext cx="6096000" cy="19531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1A523E-39CE-4A9C-8A26-2A460C496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6" y="4429834"/>
            <a:ext cx="5372566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72759"/>
            <a:ext cx="10515600" cy="4351338"/>
          </a:xfrm>
        </p:spPr>
        <p:txBody>
          <a:bodyPr/>
          <a:lstStyle/>
          <a:p>
            <a:r>
              <a:rPr lang="en-US" altLang="zh-CN" dirty="0"/>
              <a:t>Generative methods as data augmentation</a:t>
            </a:r>
          </a:p>
          <a:p>
            <a:pPr lvl="1"/>
            <a:r>
              <a:rPr lang="en-US" altLang="zh-CN" dirty="0"/>
              <a:t>Detecting small objects: challenging!</a:t>
            </a:r>
          </a:p>
          <a:p>
            <a:pPr lvl="1"/>
            <a:r>
              <a:rPr lang="en-US" altLang="zh-CN" dirty="0"/>
              <a:t>Generator: transform poor features to highly discriminative ones</a:t>
            </a:r>
          </a:p>
          <a:p>
            <a:pPr lvl="1"/>
            <a:r>
              <a:rPr lang="en-US" altLang="zh-CN" dirty="0"/>
              <a:t>Discriminator: differentiate generated and origin features, and justify detection accuracy benefits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5F95AF-4EE5-4805-B82D-62DBA8331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1599"/>
          <a:stretch/>
        </p:blipFill>
        <p:spPr>
          <a:xfrm>
            <a:off x="1813063" y="3823052"/>
            <a:ext cx="8565870" cy="30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1203-8058-4131-8BC9-62BA144B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BAFCD5-63EF-4D6B-85B9-ADB4391C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72759"/>
            <a:ext cx="10515600" cy="4351338"/>
          </a:xfrm>
        </p:spPr>
        <p:txBody>
          <a:bodyPr/>
          <a:lstStyle/>
          <a:p>
            <a:r>
              <a:rPr lang="en-US" altLang="zh-CN" dirty="0"/>
              <a:t>Generative methods as data augmentation</a:t>
            </a:r>
          </a:p>
          <a:p>
            <a:pPr lvl="1"/>
            <a:r>
              <a:rPr lang="en-US" altLang="zh-CN" dirty="0"/>
              <a:t>Generator: conditioned on low level features to generate the residual representation btw. large/small objects</a:t>
            </a:r>
          </a:p>
          <a:p>
            <a:pPr lvl="1"/>
            <a:r>
              <a:rPr lang="en-US" altLang="zh-CN" dirty="0"/>
              <a:t>First train perceptual branch and bottom conv. layers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5F95AF-4EE5-4805-B82D-62DBA8331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1599"/>
          <a:stretch/>
        </p:blipFill>
        <p:spPr>
          <a:xfrm>
            <a:off x="1813063" y="3823052"/>
            <a:ext cx="8565870" cy="30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8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A8B3F-F005-471C-A7B9-7F946A22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38F65E-027F-426A-9A0E-8FD23C18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PROGRESSIVE GROWING OF </a:t>
            </a:r>
            <a:r>
              <a:rPr lang="en-US" altLang="zh-CN" sz="2400" dirty="0" err="1"/>
              <a:t>GANS</a:t>
            </a:r>
            <a:r>
              <a:rPr lang="en-US" altLang="zh-CN" sz="2400" dirty="0"/>
              <a:t> FOR IMPROVED QUALITY, STABILITY, AND VARIATION</a:t>
            </a:r>
          </a:p>
          <a:p>
            <a:r>
              <a:rPr lang="en-US" altLang="zh-CN" sz="2400" dirty="0"/>
              <a:t>LARGE SCALE GAN TRAINING FOR HIGH FIDELITY NATURAL IMAGE SYNTHESIS</a:t>
            </a:r>
          </a:p>
          <a:p>
            <a:r>
              <a:rPr lang="en-US" altLang="zh-CN" sz="2400" dirty="0"/>
              <a:t>A Style-Based Generator Architecture for Generative Adversarial Networks</a:t>
            </a:r>
          </a:p>
          <a:p>
            <a:r>
              <a:rPr lang="en-US" altLang="zh-CN" sz="2400" dirty="0"/>
              <a:t>Arbitrary style transfer in real-time with adaptive instance normalization</a:t>
            </a:r>
          </a:p>
          <a:p>
            <a:r>
              <a:rPr lang="en-US" altLang="zh-CN" sz="2400" dirty="0"/>
              <a:t>A Closed-Form Solution to Universal Style Transfer</a:t>
            </a:r>
          </a:p>
          <a:p>
            <a:r>
              <a:rPr lang="en-US" altLang="zh-CN" sz="2400" dirty="0"/>
              <a:t>everybody dance now</a:t>
            </a:r>
          </a:p>
          <a:p>
            <a:r>
              <a:rPr lang="en-US" altLang="zh-CN" sz="2400" dirty="0"/>
              <a:t>Learning Texture Manifolds with the Periodic Spatial GAN</a:t>
            </a:r>
          </a:p>
          <a:p>
            <a:r>
              <a:rPr lang="en-US" altLang="zh-CN" sz="2400" dirty="0"/>
              <a:t>Perceptual Generative Adversarial Networks for Small Object Detection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536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res.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GAN: produce sharp images unlike </a:t>
            </a:r>
            <a:r>
              <a:rPr lang="en-US" altLang="zh-CN" dirty="0" err="1"/>
              <a:t>VAE</a:t>
            </a:r>
            <a:r>
              <a:rPr lang="en-US" altLang="zh-CN" dirty="0"/>
              <a:t>, but…</a:t>
            </a:r>
          </a:p>
          <a:p>
            <a:pPr lvl="1"/>
            <a:r>
              <a:rPr lang="en-US" altLang="zh-CN" dirty="0"/>
              <a:t>Random gradient directions</a:t>
            </a:r>
          </a:p>
          <a:p>
            <a:pPr lvl="1"/>
            <a:r>
              <a:rPr lang="en-US" altLang="zh-CN" dirty="0"/>
              <a:t>Easier to tell the generated images from GT images</a:t>
            </a:r>
          </a:p>
          <a:p>
            <a:pPr lvl="1"/>
            <a:r>
              <a:rPr lang="en-US" altLang="zh-CN" dirty="0"/>
              <a:t>Large resolutions-&gt; smaller </a:t>
            </a:r>
            <a:r>
              <a:rPr lang="en-US" altLang="zh-CN" dirty="0" err="1"/>
              <a:t>batchsize</a:t>
            </a:r>
            <a:r>
              <a:rPr lang="en-US" altLang="zh-CN" dirty="0"/>
              <a:t> -&gt; unstable training</a:t>
            </a:r>
          </a:p>
          <a:p>
            <a:r>
              <a:rPr lang="en-US" altLang="zh-CN" dirty="0"/>
              <a:t>Solution: progressive growing of G and D</a:t>
            </a:r>
          </a:p>
          <a:p>
            <a:pPr lvl="1"/>
            <a:r>
              <a:rPr lang="en-US" altLang="zh-CN" dirty="0"/>
              <a:t>Start with low-res images</a:t>
            </a:r>
          </a:p>
          <a:p>
            <a:pPr lvl="1"/>
            <a:r>
              <a:rPr lang="en-US" altLang="zh-CN" dirty="0"/>
              <a:t>Then add new layers as training progresses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6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growing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 discover large scale structure</a:t>
            </a:r>
          </a:p>
          <a:p>
            <a:pPr lvl="1"/>
            <a:r>
              <a:rPr lang="en-US" altLang="zh-CN" dirty="0"/>
              <a:t>Stable training: less modes</a:t>
            </a:r>
          </a:p>
          <a:p>
            <a:r>
              <a:rPr lang="en-US" altLang="zh-CN" dirty="0"/>
              <a:t>New layers fade in smoothly</a:t>
            </a:r>
          </a:p>
          <a:p>
            <a:pPr lvl="1"/>
            <a:r>
              <a:rPr lang="en-US" altLang="zh-CN" dirty="0"/>
              <a:t>alpha: 0-&gt;1 linearly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B5735E-E210-4683-9538-4BE30758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026" y="2791326"/>
            <a:ext cx="6579099" cy="4066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7E4BF1-5A51-4B8D-8445-3A2B6D14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/>
          <a:stretch/>
        </p:blipFill>
        <p:spPr>
          <a:xfrm>
            <a:off x="0" y="3606687"/>
            <a:ext cx="5661026" cy="32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5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growing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configurations</a:t>
            </a:r>
          </a:p>
          <a:p>
            <a:pPr lvl="1"/>
            <a:r>
              <a:rPr lang="en-US" altLang="zh-CN" dirty="0" err="1"/>
              <a:t>GANs</a:t>
            </a:r>
            <a:r>
              <a:rPr lang="en-US" altLang="zh-CN" dirty="0"/>
              <a:t>’ tendency to capture a subset of variation in training data -&gt; </a:t>
            </a:r>
            <a:r>
              <a:rPr lang="en-US" altLang="zh-CN" dirty="0" err="1"/>
              <a:t>concat</a:t>
            </a:r>
            <a:r>
              <a:rPr lang="en-US" altLang="zh-CN" dirty="0"/>
              <a:t>. minibatch STD(mean of STD for each feature in all location)</a:t>
            </a:r>
          </a:p>
          <a:p>
            <a:pPr lvl="1"/>
            <a:r>
              <a:rPr lang="en-US" altLang="zh-CN" dirty="0"/>
              <a:t>Rescale weights at runtime, </a:t>
            </a:r>
            <a:r>
              <a:rPr lang="en-US" altLang="zh-CN" dirty="0" err="1"/>
              <a:t>w_i</a:t>
            </a:r>
            <a:r>
              <a:rPr lang="en-US" altLang="zh-CN" dirty="0"/>
              <a:t> = </a:t>
            </a:r>
            <a:r>
              <a:rPr lang="en-US" altLang="zh-CN" dirty="0" err="1"/>
              <a:t>w_i</a:t>
            </a:r>
            <a:r>
              <a:rPr lang="en-US" altLang="zh-CN" dirty="0"/>
              <a:t> / c: adaptive SGD methods normalize gradient using estimated STD, making it possible that a </a:t>
            </a:r>
            <a:r>
              <a:rPr lang="en-US" altLang="zh-CN" dirty="0" err="1"/>
              <a:t>lr</a:t>
            </a:r>
            <a:r>
              <a:rPr lang="en-US" altLang="zh-CN" dirty="0"/>
              <a:t> is both too large and too small at the same time</a:t>
            </a:r>
          </a:p>
          <a:p>
            <a:pPr lvl="1"/>
            <a:r>
              <a:rPr lang="en-US" altLang="zh-CN" dirty="0"/>
              <a:t>Normalize feature vector in each pixel to unit length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19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growing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configuration</a:t>
            </a:r>
          </a:p>
          <a:p>
            <a:pPr lvl="1"/>
            <a:r>
              <a:rPr lang="en-US" altLang="zh-CN" dirty="0"/>
              <a:t>(a) batch </a:t>
            </a:r>
            <a:r>
              <a:rPr lang="en-US" altLang="zh-CN" dirty="0" err="1"/>
              <a:t>norm+layer</a:t>
            </a:r>
            <a:r>
              <a:rPr lang="en-US" altLang="zh-CN" dirty="0"/>
              <a:t> norm</a:t>
            </a:r>
          </a:p>
          <a:p>
            <a:pPr lvl="1"/>
            <a:r>
              <a:rPr lang="en-US" altLang="zh-CN" dirty="0"/>
              <a:t>(c) </a:t>
            </a:r>
            <a:r>
              <a:rPr lang="en-US" altLang="zh-CN" dirty="0" err="1"/>
              <a:t>bs:64</a:t>
            </a:r>
            <a:r>
              <a:rPr lang="en-US" altLang="zh-CN" dirty="0"/>
              <a:t>-&gt;16, enable high res. output</a:t>
            </a:r>
          </a:p>
          <a:p>
            <a:pPr lvl="1"/>
            <a:r>
              <a:rPr lang="en-US" altLang="zh-CN" dirty="0"/>
              <a:t>(d) </a:t>
            </a:r>
            <a:r>
              <a:rPr lang="en-US" altLang="zh-CN" dirty="0" err="1"/>
              <a:t>hyperparam</a:t>
            </a:r>
            <a:r>
              <a:rPr lang="en-US" altLang="zh-CN" dirty="0"/>
              <a:t>. –batch/layer norm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3E150-1E06-4B67-8308-C46DD4A7D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" y="4001294"/>
            <a:ext cx="12192000" cy="30772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06ED21-9EC7-4A8F-8A58-7FAAF570A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83"/>
          <a:stretch/>
        </p:blipFill>
        <p:spPr>
          <a:xfrm>
            <a:off x="6628623" y="1871973"/>
            <a:ext cx="5484820" cy="21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growing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Convergence and training speed</a:t>
            </a:r>
          </a:p>
          <a:p>
            <a:pPr lvl="1"/>
            <a:r>
              <a:rPr lang="en-US" altLang="zh-CN" dirty="0"/>
              <a:t>Better optimum using less time</a:t>
            </a:r>
          </a:p>
          <a:p>
            <a:pPr lvl="1"/>
            <a:r>
              <a:rPr lang="en-US" altLang="zh-CN" dirty="0"/>
              <a:t>Speed up training at early stage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1367D0-7A2B-4354-87ED-AF82D9E79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50" y="3448966"/>
            <a:ext cx="9350550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Progressive growing of </a:t>
            </a:r>
            <a:r>
              <a:rPr lang="en-US" altLang="zh-CN" dirty="0" err="1"/>
              <a:t>GANs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Qualitative results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A2E59E-8F5E-4256-B5DA-47AB88ABB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8"/>
          <a:stretch/>
        </p:blipFill>
        <p:spPr>
          <a:xfrm>
            <a:off x="311083" y="2465682"/>
            <a:ext cx="4260915" cy="4371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2BD23B-631D-4CC5-B790-D59794535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08" y="1340642"/>
            <a:ext cx="7521592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A1D3B-1C8B-4FEB-99EE-57C7BB4F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res.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0BBF6-36AA-47A9-81A7-557AC065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GAN: produce sharp images unlike </a:t>
            </a:r>
            <a:r>
              <a:rPr lang="en-US" altLang="zh-CN" dirty="0" err="1"/>
              <a:t>VAE</a:t>
            </a:r>
            <a:r>
              <a:rPr lang="en-US" altLang="zh-CN" dirty="0"/>
              <a:t>, but…</a:t>
            </a:r>
          </a:p>
          <a:p>
            <a:pPr lvl="1"/>
            <a:r>
              <a:rPr lang="en-US" altLang="zh-CN" dirty="0"/>
              <a:t>Random gradient directions</a:t>
            </a:r>
          </a:p>
          <a:p>
            <a:pPr lvl="1"/>
            <a:r>
              <a:rPr lang="en-US" altLang="zh-CN" dirty="0"/>
              <a:t>Easier to tell the generated images from GT images</a:t>
            </a:r>
          </a:p>
          <a:p>
            <a:pPr lvl="1"/>
            <a:r>
              <a:rPr lang="en-US" altLang="zh-CN" dirty="0"/>
              <a:t>Large resolutions-&gt; </a:t>
            </a:r>
            <a:r>
              <a:rPr lang="en-US" altLang="zh-CN" strike="sngStrike" dirty="0"/>
              <a:t>smaller </a:t>
            </a:r>
            <a:r>
              <a:rPr lang="en-US" altLang="zh-CN" strike="sngStrike" dirty="0" err="1"/>
              <a:t>batchsize</a:t>
            </a:r>
            <a:r>
              <a:rPr lang="en-US" altLang="zh-CN" strike="sngStrike" dirty="0"/>
              <a:t> </a:t>
            </a:r>
            <a:r>
              <a:rPr lang="en-US" altLang="zh-CN" dirty="0"/>
              <a:t>-&gt; unstable training</a:t>
            </a:r>
          </a:p>
          <a:p>
            <a:r>
              <a:rPr lang="en-US" altLang="zh-CN" dirty="0"/>
              <a:t>Solution: large scale training</a:t>
            </a:r>
          </a:p>
          <a:p>
            <a:pPr lvl="1"/>
            <a:r>
              <a:rPr lang="en-US" altLang="zh-CN" dirty="0" err="1"/>
              <a:t>4x</a:t>
            </a:r>
            <a:r>
              <a:rPr lang="en-US" altLang="zh-CN" dirty="0"/>
              <a:t> params. </a:t>
            </a:r>
            <a:r>
              <a:rPr lang="en-US" altLang="zh-CN" dirty="0" err="1"/>
              <a:t>8x</a:t>
            </a:r>
            <a:r>
              <a:rPr lang="en-US" altLang="zh-CN" dirty="0"/>
              <a:t> batch size</a:t>
            </a:r>
          </a:p>
          <a:p>
            <a:pPr lvl="1"/>
            <a:r>
              <a:rPr lang="en-US" altLang="zh-CN" dirty="0"/>
              <a:t>Truncation trick</a:t>
            </a:r>
          </a:p>
        </p:txBody>
      </p:sp>
    </p:spTree>
    <p:extLst>
      <p:ext uri="{BB962C8B-B14F-4D97-AF65-F5344CB8AC3E}">
        <p14:creationId xmlns:p14="http://schemas.microsoft.com/office/powerpoint/2010/main" val="246611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1100</Words>
  <Application>Microsoft Office PowerPoint</Application>
  <PresentationFormat>宽屏</PresentationFormat>
  <Paragraphs>199</Paragraphs>
  <Slides>28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Generative models: applications computer vision</vt:lpstr>
      <vt:lpstr>Outline</vt:lpstr>
      <vt:lpstr>High res. generation</vt:lpstr>
      <vt:lpstr>Progressive growing of GANs</vt:lpstr>
      <vt:lpstr>Progressive growing of GANs</vt:lpstr>
      <vt:lpstr>Progressive growing of GANs</vt:lpstr>
      <vt:lpstr>Progressive growing of GANs</vt:lpstr>
      <vt:lpstr>Progressive growing of GANs</vt:lpstr>
      <vt:lpstr>High res. generation</vt:lpstr>
      <vt:lpstr>Large scale training</vt:lpstr>
      <vt:lpstr>Large scale training</vt:lpstr>
      <vt:lpstr>Large scale training</vt:lpstr>
      <vt:lpstr>Large scale training</vt:lpstr>
      <vt:lpstr>Large scale training</vt:lpstr>
      <vt:lpstr>Style based image synthesis</vt:lpstr>
      <vt:lpstr>Style based image synthesis</vt:lpstr>
      <vt:lpstr>Style based image synthesis</vt:lpstr>
      <vt:lpstr>Style based image synthesis</vt:lpstr>
      <vt:lpstr>Style based image synthesis</vt:lpstr>
      <vt:lpstr>Video2video translation</vt:lpstr>
      <vt:lpstr>Video2video translation</vt:lpstr>
      <vt:lpstr>Video2video translation</vt:lpstr>
      <vt:lpstr>Texture synthesis</vt:lpstr>
      <vt:lpstr>Texture synthesis</vt:lpstr>
      <vt:lpstr>Texture synthesis</vt:lpstr>
      <vt:lpstr>Object detection</vt:lpstr>
      <vt:lpstr>Object detection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models: applications computer vision</dc:title>
  <dc:creator>hdj0803@qq.com</dc:creator>
  <cp:lastModifiedBy>hdj0803@qq.com</cp:lastModifiedBy>
  <cp:revision>57</cp:revision>
  <dcterms:created xsi:type="dcterms:W3CDTF">2020-03-17T14:13:27Z</dcterms:created>
  <dcterms:modified xsi:type="dcterms:W3CDTF">2020-03-24T08:20:22Z</dcterms:modified>
</cp:coreProperties>
</file>